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8" r:id="rId3"/>
    <p:sldId id="262" r:id="rId4"/>
    <p:sldId id="286" r:id="rId5"/>
    <p:sldId id="259" r:id="rId6"/>
    <p:sldId id="257" r:id="rId7"/>
    <p:sldId id="267" r:id="rId8"/>
    <p:sldId id="287" r:id="rId9"/>
    <p:sldId id="260" r:id="rId10"/>
    <p:sldId id="264" r:id="rId11"/>
    <p:sldId id="263" r:id="rId12"/>
    <p:sldId id="294" r:id="rId13"/>
    <p:sldId id="288" r:id="rId14"/>
    <p:sldId id="261" r:id="rId15"/>
    <p:sldId id="265" r:id="rId16"/>
    <p:sldId id="289" r:id="rId17"/>
    <p:sldId id="266" r:id="rId18"/>
    <p:sldId id="272" r:id="rId19"/>
    <p:sldId id="290" r:id="rId20"/>
    <p:sldId id="291" r:id="rId21"/>
    <p:sldId id="292" r:id="rId22"/>
    <p:sldId id="293" r:id="rId23"/>
    <p:sldId id="269" r:id="rId24"/>
    <p:sldId id="279" r:id="rId25"/>
  </p:sldIdLst>
  <p:sldSz cx="9144000" cy="5143500" type="screen16x9"/>
  <p:notesSz cx="6858000" cy="9144000"/>
  <p:embeddedFontLst>
    <p:embeddedFont>
      <p:font typeface="Dosis" pitchFamily="2" charset="77"/>
      <p:regular r:id="rId27"/>
      <p:bold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57C39A-1AAA-489E-9D25-98354649AE19}">
  <a:tblStyle styleId="{1B57C39A-1AAA-489E-9D25-98354649AE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08"/>
    <p:restoredTop sz="83989"/>
  </p:normalViewPr>
  <p:slideViewPr>
    <p:cSldViewPr snapToGrid="0" snapToObjects="1">
      <p:cViewPr varScale="1">
        <p:scale>
          <a:sx n="67" d="100"/>
          <a:sy n="67" d="100"/>
        </p:scale>
        <p:origin x="192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Previous experience in computer science </a:t>
            </a:r>
            <a:r>
              <a:rPr lang="en-US" dirty="0">
                <a:sym typeface="Wingdings" pitchFamily="2" charset="2"/>
              </a:rPr>
              <a:t> C++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Wingdings" pitchFamily="2" charset="2"/>
              </a:rPr>
              <a:t>All languages are similar in their structure – similar to human languages – the distinct units – words – types of words – grammar – how we string the words together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Wingdings" pitchFamily="2" charset="2"/>
              </a:rPr>
              <a:t>Translate and apply my C++ knowledge into learning 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ym typeface="Wingdings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Wingdings" pitchFamily="2" charset="2"/>
              </a:rPr>
              <a:t>Fully independent in learning  applying my knowledge and working through the bugs!!! Learning how to search up errors and how to search up what I want to do. – labels on bar graphs or grouping and counting items in a specific group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Wingdings" pitchFamily="2" charset="2"/>
              </a:rPr>
              <a:t>- Learning how to google is a skill in itself – my own parents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Who conducted the gathering of the information? Credibility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MGH data </a:t>
            </a:r>
            <a:r>
              <a:rPr lang="en-US" dirty="0">
                <a:sym typeface="Wingdings" pitchFamily="2" charset="2"/>
              </a:rPr>
              <a:t> must validate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Wingdings" pitchFamily="2" charset="2"/>
              </a:rPr>
              <a:t>How closely does it tie into my research questions?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What have they done!!</a:t>
            </a:r>
          </a:p>
          <a:p>
            <a:r>
              <a:rPr lang="en-US" dirty="0"/>
              <a:t>+ add in more slides if necessary</a:t>
            </a:r>
          </a:p>
          <a:p>
            <a:r>
              <a:rPr lang="en-US" dirty="0"/>
              <a:t>Verification</a:t>
            </a:r>
          </a:p>
          <a:p>
            <a:r>
              <a:rPr lang="en-US" dirty="0"/>
              <a:t>Validation</a:t>
            </a:r>
          </a:p>
          <a:p>
            <a:r>
              <a:rPr lang="en-US" dirty="0"/>
              <a:t>Looking for articles</a:t>
            </a:r>
          </a:p>
          <a:p>
            <a:r>
              <a:rPr lang="en-US" dirty="0"/>
              <a:t>Redcap data </a:t>
            </a:r>
          </a:p>
        </p:txBody>
      </p:sp>
    </p:spTree>
    <p:extLst>
      <p:ext uri="{BB962C8B-B14F-4D97-AF65-F5344CB8AC3E}">
        <p14:creationId xmlns:p14="http://schemas.microsoft.com/office/powerpoint/2010/main" val="2532884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I had different goals in mind, but the story I’m going to present is the one that looks the most linear and logically done, from one graph to the next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were other factors that I had explored – see the squiggle path – but I thought this data made the most sense to present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Immigrant status across age groups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of filling in the missing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Racial/Ethnic disparities</a:t>
            </a:r>
          </a:p>
        </p:txBody>
      </p:sp>
    </p:spTree>
    <p:extLst>
      <p:ext uri="{BB962C8B-B14F-4D97-AF65-F5344CB8AC3E}">
        <p14:creationId xmlns:p14="http://schemas.microsoft.com/office/powerpoint/2010/main" val="3778106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see the graph of positive counts on the left and percentages on the right</a:t>
            </a:r>
          </a:p>
          <a:p>
            <a:pPr marL="139700" indent="0"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Looking at age group of 40-49, a higher percentage of those tested positive are immigrants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9.4% non-immigrants to 20.3% immigrants in that category!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1/3 of the data is missing though --- why is it missing??? Are they more likely to be immigrants or not immigrants???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Look at the second bar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itchFamily="2" charset="2"/>
              </a:rPr>
              <a:t> English was NOT their primary language  94.6% of them were immigrants!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itchFamily="2" charset="2"/>
              </a:rPr>
              <a:t>Look at the third bar… :(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41.8% of those who wrote that English was their primary language are not immigrants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15% of those who wrote that English was their primary language are immigrants, might have moved to the US when they were very young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35% of those who wrote that English was their primary language have missing immigrant data :(  </a:t>
            </a:r>
          </a:p>
          <a:p>
            <a:pPr marL="139700" lvl="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Looks like language can be used as an another indicator of immigrant status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dirty="0"/>
              <a:t>Paints the same picture, but with less missing data!</a:t>
            </a:r>
          </a:p>
          <a:p>
            <a:pPr marL="139700" indent="0">
              <a:buNone/>
            </a:pPr>
            <a:r>
              <a:rPr lang="en-US" dirty="0"/>
              <a:t>Still a significant amt of the data is missing </a:t>
            </a:r>
            <a:r>
              <a:rPr lang="en-US" dirty="0" err="1"/>
              <a:t>tho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350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Another approach to filling in the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of Reusing other datasets that were already there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One of the squiggly paths </a:t>
            </a:r>
            <a:r>
              <a:rPr lang="en-US" dirty="0">
                <a:sym typeface="Wingdings" pitchFamily="2" charset="2"/>
              </a:rPr>
              <a:t> did not result in any new information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far, just looking at people who’ve tested positive. Focused on filling in the missing data…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about their death counts???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Among the immigrant statuses, oldest age ranges experience the most deaths.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Squished graphs, but even when I do the percentages, it remains similar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Okay, what if we look among the deceased patients, grouping by age and seeing their immigrant status?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Consistent with our knowledge of the mortality rates of different age groups for COVID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Nothing new, but also I processed in the data </a:t>
            </a:r>
            <a:r>
              <a:rPr lang="en-US" i="1" dirty="0"/>
              <a:t>myself</a:t>
            </a:r>
            <a:r>
              <a:rPr lang="en-US" i="0" dirty="0"/>
              <a:t>. Like doing a lab in class and seeing that yes your own results match up with the expected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823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Amy Ly – Tufts University – Cognitive Brain Sciences – Computer Science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other introductions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Dr. </a:t>
            </a:r>
            <a:r>
              <a:rPr lang="en-US" dirty="0" err="1"/>
              <a:t>Shibani</a:t>
            </a:r>
            <a:r>
              <a:rPr lang="en-US" dirty="0"/>
              <a:t> Mukerji – what her lab focuses on – thought it was really cool!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Again, rethinking the core factors that I wanted to research.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 FOR RACE AND ETHNICITY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0766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Racial/ethnic disparities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Excluded the missing and other populations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African American + Hispanic populations have a lower average age of admission and death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Consistent with the studies out there that focus on ethnicity in COVID patients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Most recent analysis I’ve done…but again, I’ve just focused on the MGH dataset.</a:t>
            </a:r>
          </a:p>
        </p:txBody>
      </p:sp>
    </p:spTree>
    <p:extLst>
      <p:ext uri="{BB962C8B-B14F-4D97-AF65-F5344CB8AC3E}">
        <p14:creationId xmlns:p14="http://schemas.microsoft.com/office/powerpoint/2010/main" val="3219476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Beyond this little project… there’s just so much information out there about COVID-19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Living in a time where we have easy access to this information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 a bit more – learn stats and programming --- that is the future!! In a lot of professions – very applicable</a:t>
            </a:r>
          </a:p>
        </p:txBody>
      </p:sp>
    </p:spTree>
    <p:extLst>
      <p:ext uri="{BB962C8B-B14F-4D97-AF65-F5344CB8AC3E}">
        <p14:creationId xmlns:p14="http://schemas.microsoft.com/office/powerpoint/2010/main" val="2805476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data just focused on MA data, but again, this is affecting the entire world.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Particularly I like those two websites – they have graphs you can adjust and play around with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Just getting excited about data science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That wraps up my presentation.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Thanks for listening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will take any questions --- this is a recording </a:t>
            </a:r>
            <a:r>
              <a:rPr lang="en-US" dirty="0" err="1"/>
              <a:t>tho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:(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So, the big thing that’s affecting everyone right now is the pandemic. ALL of it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Limited interaction with the news.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Neuroinfectious diseases </a:t>
            </a:r>
            <a:r>
              <a:rPr lang="en-US" dirty="0">
                <a:sym typeface="Wingdings" pitchFamily="2" charset="2"/>
              </a:rPr>
              <a:t> reading other articles that the lab has published, </a:t>
            </a:r>
            <a:r>
              <a:rPr lang="en-US" dirty="0" err="1">
                <a:sym typeface="Wingdings" pitchFamily="2" charset="2"/>
              </a:rPr>
              <a:t>etc</a:t>
            </a:r>
            <a:endParaRPr lang="en-US" dirty="0">
              <a:sym typeface="Wingdings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ym typeface="Wingdings" pitchFamily="2" charset="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TODO: have them complete this slide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8788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we follow the news …. Inconsistent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wonder about the rates of people tested and the differing factors that might affect that </a:t>
            </a:r>
            <a:r>
              <a:rPr lang="en-US" dirty="0">
                <a:sym typeface="Wingdings" pitchFamily="2" charset="2"/>
              </a:rPr>
              <a:t> news  household education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Wingdings" pitchFamily="2" charset="2"/>
              </a:rPr>
              <a:t>Anything that can affect you and your identity  SES, county, age, ethnicity, race, </a:t>
            </a:r>
            <a:r>
              <a:rPr lang="en-US" dirty="0" err="1">
                <a:sym typeface="Wingdings" pitchFamily="2" charset="2"/>
              </a:rPr>
              <a:t>etc</a:t>
            </a:r>
            <a:endParaRPr lang="en-US" dirty="0">
              <a:sym typeface="Wingdings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ym typeface="Wingdings" pitchFamily="2" charset="2"/>
              </a:rPr>
              <a:t>Quarentine</a:t>
            </a:r>
            <a:r>
              <a:rPr lang="en-US" dirty="0">
                <a:sym typeface="Wingdings" pitchFamily="2" charset="2"/>
              </a:rPr>
              <a:t> has felt </a:t>
            </a:r>
            <a:r>
              <a:rPr lang="en-US" dirty="0" err="1">
                <a:sym typeface="Wingdings" pitchFamily="2" charset="2"/>
              </a:rPr>
              <a:t>sooooo</a:t>
            </a:r>
            <a:r>
              <a:rPr lang="en-US" dirty="0">
                <a:sym typeface="Wingdings" pitchFamily="2" charset="2"/>
              </a:rPr>
              <a:t> long. How have people’s behaviors changed over time?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ym typeface="Wingdings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Wingdings" pitchFamily="2" charset="2"/>
              </a:rPr>
              <a:t>Translated into </a:t>
            </a:r>
            <a:r>
              <a:rPr lang="en-US" dirty="0" err="1">
                <a:sym typeface="Wingdings" pitchFamily="2" charset="2"/>
              </a:rPr>
              <a:t>measureable</a:t>
            </a:r>
            <a:r>
              <a:rPr lang="en-US" dirty="0">
                <a:sym typeface="Wingdings" pitchFamily="2" charset="2"/>
              </a:rPr>
              <a:t> data  age, race, township, all over the course of time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147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Lol this as a quote --- my mentor </a:t>
            </a:r>
            <a:r>
              <a:rPr lang="en-US" dirty="0" err="1"/>
              <a:t>haha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Wrangling as a word </a:t>
            </a:r>
            <a:r>
              <a:rPr lang="en-US" dirty="0">
                <a:sym typeface="Wingdings" pitchFamily="2" charset="2"/>
              </a:rPr>
              <a:t> wrestling and untangling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1" dirty="0"/>
              <a:t>Data wrangling: </a:t>
            </a:r>
            <a:r>
              <a:rPr lang="en-US" sz="1100" dirty="0"/>
              <a:t>the process of transforming and mapping data from one “raw” data into another format with the intent of making it more valuable for a variety of downstream purposes such as analytics</a:t>
            </a:r>
            <a:endParaRPr lang="en-US"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Working with larger data sets </a:t>
            </a:r>
            <a:r>
              <a:rPr lang="en-US" dirty="0">
                <a:sym typeface="Wingdings" pitchFamily="2" charset="2"/>
              </a:rPr>
              <a:t> any problems in formatting, inconsistencies (population, positive counts)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Wingdings" pitchFamily="2" charset="2"/>
              </a:rPr>
              <a:t>Problems scale upwards with the size of the dataset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ted">
  <p:cSld name="BLANK_1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1" name="Google Shape;101;p1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2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44050" y="-38100"/>
            <a:ext cx="4139800" cy="5192625"/>
          </a:xfrm>
          <a:custGeom>
            <a:avLst/>
            <a:gdLst/>
            <a:ahLst/>
            <a:cxnLst/>
            <a:rect l="l" t="t" r="r" b="b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3" name="Google Shape;23;p4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SzPts val="3600"/>
              <a:buChar char="▸"/>
              <a:defRPr sz="3600" i="1"/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8pPr>
            <a:lvl9pPr marL="4114800" lvl="8" indent="-45720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" name="Google Shape;26;p4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  <a:endParaRPr sz="15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" name="Google Shape;29;p4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32" name="Google Shape;32;p5"/>
            <p:cNvSpPr/>
            <p:nvPr/>
          </p:nvSpPr>
          <p:spPr>
            <a:xfrm>
              <a:off x="-55075" y="-38100"/>
              <a:ext cx="3312625" cy="5214650"/>
            </a:xfrm>
            <a:custGeom>
              <a:avLst/>
              <a:gdLst/>
              <a:ahLst/>
              <a:cxnLst/>
              <a:rect l="l" t="t" r="r" b="b"/>
              <a:pathLst>
                <a:path w="132505" h="208586" extrusionOk="0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3" name="Google Shape;33;p5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43" name="Google Shape;43;p6"/>
            <p:cNvSpPr/>
            <p:nvPr/>
          </p:nvSpPr>
          <p:spPr>
            <a:xfrm>
              <a:off x="-55075" y="-38100"/>
              <a:ext cx="3312625" cy="5214650"/>
            </a:xfrm>
            <a:custGeom>
              <a:avLst/>
              <a:gdLst/>
              <a:ahLst/>
              <a:cxnLst/>
              <a:rect l="l" t="t" r="r" b="b"/>
              <a:pathLst>
                <a:path w="132505" h="208586" extrusionOk="0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44" name="Google Shape;44;p6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7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55" name="Google Shape;55;p7"/>
            <p:cNvSpPr/>
            <p:nvPr/>
          </p:nvSpPr>
          <p:spPr>
            <a:xfrm>
              <a:off x="-55075" y="-38100"/>
              <a:ext cx="3312625" cy="5214650"/>
            </a:xfrm>
            <a:custGeom>
              <a:avLst/>
              <a:gdLst/>
              <a:ahLst/>
              <a:cxnLst/>
              <a:rect l="l" t="t" r="r" b="b"/>
              <a:pathLst>
                <a:path w="132505" h="208586" extrusionOk="0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6" name="Google Shape;56;p7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7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1104900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2"/>
          </p:nvPr>
        </p:nvSpPr>
        <p:spPr>
          <a:xfrm>
            <a:off x="3652189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3"/>
          </p:nvPr>
        </p:nvSpPr>
        <p:spPr>
          <a:xfrm>
            <a:off x="6199478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8"/>
          <p:cNvGrpSpPr/>
          <p:nvPr/>
        </p:nvGrpSpPr>
        <p:grpSpPr>
          <a:xfrm>
            <a:off x="-903537" y="-38100"/>
            <a:ext cx="10524355" cy="5214650"/>
            <a:chOff x="-903537" y="-38100"/>
            <a:chExt cx="10524355" cy="5214650"/>
          </a:xfrm>
        </p:grpSpPr>
        <p:sp>
          <p:nvSpPr>
            <p:cNvPr id="68" name="Google Shape;68;p8"/>
            <p:cNvSpPr/>
            <p:nvPr/>
          </p:nvSpPr>
          <p:spPr>
            <a:xfrm>
              <a:off x="-55075" y="-38100"/>
              <a:ext cx="3312625" cy="5214650"/>
            </a:xfrm>
            <a:custGeom>
              <a:avLst/>
              <a:gdLst/>
              <a:ahLst/>
              <a:cxnLst/>
              <a:rect l="l" t="t" r="r" b="b"/>
              <a:pathLst>
                <a:path w="132505" h="208586" extrusionOk="0">
                  <a:moveTo>
                    <a:pt x="132505" y="207264"/>
                  </a:moveTo>
                  <a:lnTo>
                    <a:pt x="25063" y="0"/>
                  </a:lnTo>
                  <a:lnTo>
                    <a:pt x="0" y="202"/>
                  </a:lnTo>
                  <a:lnTo>
                    <a:pt x="1322" y="2085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69" name="Google Shape;69;p8"/>
            <p:cNvSpPr/>
            <p:nvPr/>
          </p:nvSpPr>
          <p:spPr>
            <a:xfrm flipH="1">
              <a:off x="-903537" y="-17561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 flipH="1">
              <a:off x="472134" y="-9525"/>
              <a:ext cx="518400" cy="749100"/>
            </a:xfrm>
            <a:prstGeom prst="parallelogram">
              <a:avLst>
                <a:gd name="adj" fmla="val 7500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flipH="1">
              <a:off x="742953" y="272850"/>
              <a:ext cx="7505700" cy="749100"/>
            </a:xfrm>
            <a:prstGeom prst="parallelogram">
              <a:avLst>
                <a:gd name="adj" fmla="val 5154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flipH="1">
              <a:off x="7861618" y="272850"/>
              <a:ext cx="1759200" cy="7491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flipH="1">
              <a:off x="990375" y="4925850"/>
              <a:ext cx="8369700" cy="228000"/>
            </a:xfrm>
            <a:prstGeom prst="parallelogram">
              <a:avLst>
                <a:gd name="adj" fmla="val 5154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78" name="Google Shape;78;p9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95" name="Google Shape;95;p1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sis"/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▸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Char char="▹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https://lh6.googleusercontent.com/R72ZGBkUuAkiyvLW_IQTkqnDP-X5Xe6bl0Y6iPhc5gKG7h5fGFRK0cB5YdidZYInYQiL5o5IGK9a8Pj9555RUTWeh8J-zxWOhnbilLCnkRPeg5D4Q4TAJj0byHCCHVDBuHRj3fy3" TargetMode="External"/><Relationship Id="rId5" Type="http://schemas.openxmlformats.org/officeDocument/2006/relationships/image" Target="../media/image12.png"/><Relationship Id="rId4" Type="http://schemas.openxmlformats.org/officeDocument/2006/relationships/image" Target="https://lh5.googleusercontent.com/uT01uok6a60h8yBN-ODRsHtjpl9_mh3fLXDbMvsw7m_KDy59qtqdXG6G2dsSbZeziIwI0M9ZfavV4hL8QeERnhV7UoapL0I-P-8CAiceuz9msB1YDyWUFax-U0jxgk7DmmfHuthv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https://lh3.googleusercontent.com/B9uemWnG2rox_MIEKoSrCibRu4crPNTTAyqlwh3p-p_Cmy-c4uOzFheEeX509KTirN5it1yj0x4pcHuEto-2RN7KEppXGEYzy06j3P8Cwko0Yw5E8L-TrSY49fChhtu8YeKsQ6d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https://lh5.googleusercontent.com/CPUiCQG1Hc_0z3mvgCS6cMJd46w_24J1yfRdytVKXWzrFbnso3s7EFS_KrFy7RyCexn9J-OnUyxGMl2auUG2FV7k4a88E58Ai2jIIqil4NwPrMRUuRCoEUPpCjCI0qXsm_rHU7Gg" TargetMode="External"/><Relationship Id="rId5" Type="http://schemas.openxmlformats.org/officeDocument/2006/relationships/image" Target="../media/image15.png"/><Relationship Id="rId4" Type="http://schemas.openxmlformats.org/officeDocument/2006/relationships/image" Target="https://lh5.googleusercontent.com/uT01uok6a60h8yBN-ODRsHtjpl9_mh3fLXDbMvsw7m_KDy59qtqdXG6G2dsSbZeziIwI0M9ZfavV4hL8QeERnhV7UoapL0I-P-8CAiceuz9msB1YDyWUFax-U0jxgk7DmmfHuthv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https://lh6.googleusercontent.com/hyiklFG9sNsvbdXuFkz4C25okLKU2oOeK3g2i5lRrtU-8DAb31XfvMqA_9rmFOHXYooMB1FsiJ9jJz5Pv5RE5PQps2TGOi0HmO6EP5XgpoM_Uekn8ZAqk7tstpMqevpIoC2Exnv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vidactnow.org/?s=870170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ourworldindata.org/coronaviru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>
            <a:spLocks noGrp="1"/>
          </p:cNvSpPr>
          <p:nvPr>
            <p:ph type="ctrTitle"/>
          </p:nvPr>
        </p:nvSpPr>
        <p:spPr>
          <a:xfrm>
            <a:off x="1028475" y="881742"/>
            <a:ext cx="5238600" cy="3138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Mukerji Lab Internship Presentation 2020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CB2395-A9D1-8544-A2DB-71CCCCB667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47" b="23878"/>
          <a:stretch/>
        </p:blipFill>
        <p:spPr>
          <a:xfrm>
            <a:off x="594900" y="1132767"/>
            <a:ext cx="8195310" cy="3640583"/>
          </a:xfrm>
          <a:prstGeom prst="rect">
            <a:avLst/>
          </a:prstGeom>
        </p:spPr>
      </p:pic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how to use R</a:t>
            </a:r>
            <a:endParaRPr dirty="0"/>
          </a:p>
        </p:txBody>
      </p:sp>
      <p:sp>
        <p:nvSpPr>
          <p:cNvPr id="180" name="Google Shape;180;p21"/>
          <p:cNvSpPr txBox="1">
            <a:spLocks noGrp="1"/>
          </p:cNvSpPr>
          <p:nvPr>
            <p:ph type="body" idx="3"/>
          </p:nvPr>
        </p:nvSpPr>
        <p:spPr>
          <a:xfrm>
            <a:off x="2297430" y="1771085"/>
            <a:ext cx="6393728" cy="3164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R – free programing language used for statistical computing</a:t>
            </a:r>
          </a:p>
          <a:p>
            <a:pPr marL="285750" indent="-285750"/>
            <a:r>
              <a:rPr lang="en-US" sz="1800" dirty="0"/>
              <a:t>Independence </a:t>
            </a:r>
            <a:endParaRPr lang="en-US" sz="1800" dirty="0">
              <a:sym typeface="Wingdings" pitchFamily="2" charset="2"/>
            </a:endParaRPr>
          </a:p>
          <a:p>
            <a:pPr marL="285750" indent="-285750"/>
            <a:r>
              <a:rPr lang="en-US" sz="1800" dirty="0">
                <a:sym typeface="Wingdings" pitchFamily="2" charset="2"/>
              </a:rPr>
              <a:t>Gathering resources</a:t>
            </a:r>
          </a:p>
          <a:p>
            <a:pPr marL="285750" indent="-285750"/>
            <a:r>
              <a:rPr lang="en-US" sz="1800" dirty="0">
                <a:sym typeface="Wingdings" pitchFamily="2" charset="2"/>
              </a:rPr>
              <a:t>Learning syntax and debugging online</a:t>
            </a:r>
          </a:p>
          <a:p>
            <a:pPr marL="285750" indent="-285750"/>
            <a:r>
              <a:rPr lang="en-US" sz="1800" dirty="0">
                <a:sym typeface="Wingdings" pitchFamily="2" charset="2"/>
              </a:rPr>
              <a:t>Logical thinking</a:t>
            </a:r>
            <a:endParaRPr lang="en-US" sz="1800" dirty="0"/>
          </a:p>
        </p:txBody>
      </p:sp>
      <p:sp>
        <p:nvSpPr>
          <p:cNvPr id="181" name="Google Shape;181;p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D62F9-66D5-5E43-BC7D-9D64ECC40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578" y="-200094"/>
            <a:ext cx="3313044" cy="18635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body" idx="1"/>
          </p:nvPr>
        </p:nvSpPr>
        <p:spPr>
          <a:xfrm>
            <a:off x="1011924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/>
            <a:r>
              <a:rPr lang="en-US" sz="2000" dirty="0"/>
              <a:t>DPH data</a:t>
            </a:r>
          </a:p>
          <a:p>
            <a:pPr indent="-457200"/>
            <a:r>
              <a:rPr lang="en-US" sz="2000" dirty="0"/>
              <a:t>MGH pipeline</a:t>
            </a:r>
          </a:p>
          <a:p>
            <a:pPr indent="-457200"/>
            <a:r>
              <a:rPr lang="en-US" sz="2000" dirty="0"/>
              <a:t>US Census Data </a:t>
            </a:r>
          </a:p>
          <a:p>
            <a:pPr indent="-457200"/>
            <a:r>
              <a:rPr lang="en-US" sz="2000" dirty="0"/>
              <a:t>US Postal Service </a:t>
            </a:r>
            <a:r>
              <a:rPr lang="en-US" sz="2000" dirty="0" err="1"/>
              <a:t>Zipcodes</a:t>
            </a:r>
            <a:endParaRPr lang="en-US" sz="2000" dirty="0"/>
          </a:p>
          <a:p>
            <a:pPr indent="-457200"/>
            <a:r>
              <a:rPr lang="en-US" sz="2000" dirty="0"/>
              <a:t>Our world in data</a:t>
            </a:r>
          </a:p>
          <a:p>
            <a:pPr indent="-457200"/>
            <a:r>
              <a:rPr lang="en-US" sz="2000" dirty="0" err="1"/>
              <a:t>Covid</a:t>
            </a:r>
            <a:r>
              <a:rPr lang="en-US" sz="2000" dirty="0"/>
              <a:t> Act Now</a:t>
            </a:r>
          </a:p>
          <a:p>
            <a:pPr indent="-457200"/>
            <a:r>
              <a:rPr lang="en-US" sz="2000" dirty="0"/>
              <a:t>Proximity One</a:t>
            </a:r>
          </a:p>
          <a:p>
            <a:pPr indent="-457200"/>
            <a:endParaRPr sz="2000" dirty="0"/>
          </a:p>
        </p:txBody>
      </p:sp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Available datasets – Pros and Cons</a:t>
            </a:r>
            <a:endParaRPr dirty="0"/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indent="-457200"/>
            <a:r>
              <a:rPr lang="en-US" dirty="0"/>
              <a:t>Accuracy</a:t>
            </a:r>
          </a:p>
          <a:p>
            <a:pPr indent="-457200"/>
            <a:r>
              <a:rPr lang="en-US" dirty="0"/>
              <a:t>Recency</a:t>
            </a:r>
          </a:p>
          <a:p>
            <a:pPr indent="-457200"/>
            <a:r>
              <a:rPr lang="en-US" dirty="0"/>
              <a:t>Relevancy</a:t>
            </a:r>
          </a:p>
          <a:p>
            <a:pPr indent="-457200"/>
            <a:r>
              <a:rPr lang="en-US" dirty="0"/>
              <a:t>Formatting</a:t>
            </a:r>
            <a:endParaRPr dirty="0"/>
          </a:p>
        </p:txBody>
      </p:sp>
      <p:sp>
        <p:nvSpPr>
          <p:cNvPr id="172" name="Google Shape;172;p2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3199A-58E3-BE4B-BFA8-3949C95A9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399" y="1122269"/>
            <a:ext cx="1540707" cy="1449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65BAB2-82F1-4843-BCCD-39CA36983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923" y="3630573"/>
            <a:ext cx="1240077" cy="12400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EFF14-E28F-2047-B90F-E4C09C3B0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Accuracy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B5EDB-335F-1147-AD64-071AA2866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1375" y="1257635"/>
            <a:ext cx="3681900" cy="3537900"/>
          </a:xfrm>
        </p:spPr>
        <p:txBody>
          <a:bodyPr/>
          <a:lstStyle/>
          <a:p>
            <a:r>
              <a:rPr lang="en-US" dirty="0"/>
              <a:t>Gathering P. acnes articles for accurate information</a:t>
            </a:r>
          </a:p>
          <a:p>
            <a:r>
              <a:rPr lang="en-US" dirty="0"/>
              <a:t>Inputting data for HIV study 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239BA-D0BD-7342-AA82-9800EAD0906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Responsible for participant's information</a:t>
            </a:r>
          </a:p>
          <a:p>
            <a:r>
              <a:rPr lang="en-US"/>
              <a:t>Accurate Data= Accurate results</a:t>
            </a:r>
          </a:p>
          <a:p>
            <a:r>
              <a:rPr lang="en-US"/>
              <a:t>Avoids misunderstands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62444-CCE1-414F-9FDA-1881144B02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2801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ctrTitle" idx="4294967295"/>
          </p:nvPr>
        </p:nvSpPr>
        <p:spPr>
          <a:xfrm>
            <a:off x="4863530" y="821350"/>
            <a:ext cx="4059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8700"/>
                </a:solidFill>
              </a:rPr>
              <a:t>The Analysis</a:t>
            </a:r>
            <a:endParaRPr sz="6000" dirty="0">
              <a:solidFill>
                <a:srgbClr val="FF8700"/>
              </a:solidFill>
            </a:endParaRPr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4294967295"/>
          </p:nvPr>
        </p:nvSpPr>
        <p:spPr>
          <a:xfrm>
            <a:off x="5051819" y="1784400"/>
            <a:ext cx="3823200" cy="787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</a:rPr>
              <a:t>What’s the story?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25" name="Google Shape;125;p1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26" name="Google Shape;126;p15" descr="10.jpg"/>
          <p:cNvPicPr preferRelativeResize="0"/>
          <p:nvPr/>
        </p:nvPicPr>
        <p:blipFill rotWithShape="1">
          <a:blip r:embed="rId3">
            <a:alphaModFix/>
          </a:blip>
          <a:srcRect l="11422" t="22161" r="20220" b="9481"/>
          <a:stretch/>
        </p:blipFill>
        <p:spPr>
          <a:xfrm flipH="1">
            <a:off x="982119" y="731700"/>
            <a:ext cx="3742800" cy="2105400"/>
          </a:xfrm>
          <a:prstGeom prst="parallelogram">
            <a:avLst>
              <a:gd name="adj" fmla="val 51555"/>
            </a:avLst>
          </a:prstGeom>
          <a:noFill/>
          <a:ln>
            <a:noFill/>
          </a:ln>
        </p:spPr>
      </p:pic>
      <p:sp>
        <p:nvSpPr>
          <p:cNvPr id="8" name="Google Shape;124;p15">
            <a:extLst>
              <a:ext uri="{FF2B5EF4-FFF2-40B4-BE49-F238E27FC236}">
                <a16:creationId xmlns:a16="http://schemas.microsoft.com/office/drawing/2014/main" id="{977FE192-B553-4949-922B-3264B80E4086}"/>
              </a:ext>
            </a:extLst>
          </p:cNvPr>
          <p:cNvSpPr txBox="1">
            <a:spLocks/>
          </p:cNvSpPr>
          <p:nvPr/>
        </p:nvSpPr>
        <p:spPr>
          <a:xfrm>
            <a:off x="1154430" y="3144620"/>
            <a:ext cx="7463790" cy="1393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2000" dirty="0">
                <a:solidFill>
                  <a:srgbClr val="FFFFFF"/>
                </a:solidFill>
              </a:rPr>
              <a:t>1. Immigrant status across age groups</a:t>
            </a:r>
          </a:p>
          <a:p>
            <a:pPr marL="0" indent="0">
              <a:buFont typeface="Roboto"/>
              <a:buNone/>
            </a:pPr>
            <a:r>
              <a:rPr lang="en-US" sz="2000" dirty="0">
                <a:solidFill>
                  <a:srgbClr val="FFFFFF"/>
                </a:solidFill>
              </a:rPr>
              <a:t>2. Filling in the missing data</a:t>
            </a:r>
          </a:p>
          <a:p>
            <a:pPr marL="0" indent="0">
              <a:buFont typeface="Roboto"/>
              <a:buNone/>
            </a:pPr>
            <a:r>
              <a:rPr lang="en-US" sz="2000" dirty="0">
                <a:solidFill>
                  <a:srgbClr val="FFFFFF"/>
                </a:solidFill>
              </a:rPr>
              <a:t>3. Racial/Ethnic disparities</a:t>
            </a:r>
          </a:p>
          <a:p>
            <a:pPr marL="0" indent="0">
              <a:buFont typeface="Roboto"/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78872-26FE-BD48-9C26-67C9B3DC5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327" y="2728582"/>
            <a:ext cx="3051810" cy="215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4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1104899" y="276075"/>
            <a:ext cx="7560635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Immigrant Status Among Patients Tested Positive for COVID-19</a:t>
            </a:r>
            <a:endParaRPr dirty="0"/>
          </a:p>
        </p:txBody>
      </p:sp>
      <p:sp>
        <p:nvSpPr>
          <p:cNvPr id="145" name="Google Shape;145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0EEC5E1-01C3-6143-9C94-9EE7C9AA4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5174"/>
            <a:ext cx="80349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" name="Picture 13">
            <a:extLst>
              <a:ext uri="{FF2B5EF4-FFF2-40B4-BE49-F238E27FC236}">
                <a16:creationId xmlns:a16="http://schemas.microsoft.com/office/drawing/2014/main" id="{EF72A43D-2764-D643-AA7E-22A038DD5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6"/>
          <a:stretch>
            <a:fillRect/>
          </a:stretch>
        </p:blipFill>
        <p:spPr bwMode="auto">
          <a:xfrm>
            <a:off x="219961" y="1399452"/>
            <a:ext cx="4995181" cy="294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3A3D3162-F94C-1D44-80F4-FFA0F091D67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728579" y="611327"/>
            <a:ext cx="8056526" cy="4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5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D64BBF-26A2-4B47-9660-494698C39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8" t="6876"/>
          <a:stretch>
            <a:fillRect/>
          </a:stretch>
        </p:blipFill>
        <p:spPr bwMode="auto">
          <a:xfrm>
            <a:off x="4309585" y="1387877"/>
            <a:ext cx="4791920" cy="286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we fill in the missing data?</a:t>
            </a:r>
            <a:endParaRPr dirty="0"/>
          </a:p>
        </p:txBody>
      </p:sp>
      <p:sp>
        <p:nvSpPr>
          <p:cNvPr id="187" name="Google Shape;187;p22"/>
          <p:cNvSpPr txBox="1">
            <a:spLocks noGrp="1"/>
          </p:cNvSpPr>
          <p:nvPr>
            <p:ph type="body" idx="1"/>
          </p:nvPr>
        </p:nvSpPr>
        <p:spPr>
          <a:xfrm>
            <a:off x="805849" y="1164075"/>
            <a:ext cx="2986269" cy="10986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/>
              <a:t>Primary Language?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If “no”, </a:t>
            </a:r>
            <a:r>
              <a:rPr lang="en-US" sz="1800" dirty="0">
                <a:sym typeface="Wingdings" pitchFamily="2" charset="2"/>
              </a:rPr>
              <a:t>then they are more likely to be an immigrant</a:t>
            </a:r>
            <a:endParaRPr lang="en-US" sz="1800" dirty="0"/>
          </a:p>
        </p:txBody>
      </p:sp>
      <p:sp>
        <p:nvSpPr>
          <p:cNvPr id="188" name="Google Shape;188;p2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725A95D-FB8E-C54F-BB47-17115E62D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731" y="2633588"/>
            <a:ext cx="231494" cy="132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6AD43B-1CD6-6E48-BEA9-3D2D842C9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5" r="32504" b="-1"/>
          <a:stretch>
            <a:fillRect/>
          </a:stretch>
        </p:blipFill>
        <p:spPr bwMode="auto">
          <a:xfrm>
            <a:off x="805850" y="2571750"/>
            <a:ext cx="2986269" cy="189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0BDDE2-6B8E-574A-831D-2A0CB6597CC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267" y="1307939"/>
            <a:ext cx="5150734" cy="31628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1104899" y="276075"/>
            <a:ext cx="7560635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Immigrant Status Among Patients Tested Positive for COVID-19</a:t>
            </a:r>
            <a:endParaRPr dirty="0"/>
          </a:p>
        </p:txBody>
      </p:sp>
      <p:sp>
        <p:nvSpPr>
          <p:cNvPr id="145" name="Google Shape;145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0EEC5E1-01C3-6143-9C94-9EE7C9AA4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5174"/>
            <a:ext cx="80349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" name="Picture 13">
            <a:extLst>
              <a:ext uri="{FF2B5EF4-FFF2-40B4-BE49-F238E27FC236}">
                <a16:creationId xmlns:a16="http://schemas.microsoft.com/office/drawing/2014/main" id="{EF72A43D-2764-D643-AA7E-22A038DD5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6"/>
          <a:stretch>
            <a:fillRect/>
          </a:stretch>
        </p:blipFill>
        <p:spPr bwMode="auto">
          <a:xfrm>
            <a:off x="457955" y="1524712"/>
            <a:ext cx="4995181" cy="294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3A3D3162-F94C-1D44-80F4-FFA0F091D67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728579" y="611327"/>
            <a:ext cx="8056526" cy="4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3D007D5-E1D6-8D45-8D6B-33F96AD9B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3543" y="136042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121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8FB417-3049-5840-BFBE-BB91F7B78A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" t="6860"/>
          <a:stretch>
            <a:fillRect/>
          </a:stretch>
        </p:blipFill>
        <p:spPr bwMode="auto">
          <a:xfrm>
            <a:off x="4461641" y="1524712"/>
            <a:ext cx="4610487" cy="27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2DC6BB-0FA2-2B42-9017-A8FC02C7941A}"/>
              </a:ext>
            </a:extLst>
          </p:cNvPr>
          <p:cNvSpPr txBox="1"/>
          <p:nvPr/>
        </p:nvSpPr>
        <p:spPr>
          <a:xfrm>
            <a:off x="429463" y="1244262"/>
            <a:ext cx="3876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EBE485-A2E9-0447-8D02-86061327E2C4}"/>
              </a:ext>
            </a:extLst>
          </p:cNvPr>
          <p:cNvSpPr txBox="1"/>
          <p:nvPr/>
        </p:nvSpPr>
        <p:spPr>
          <a:xfrm>
            <a:off x="4684633" y="1216935"/>
            <a:ext cx="3876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510537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Combing through the Patient Record</a:t>
            </a:r>
            <a:endParaRPr dirty="0"/>
          </a:p>
        </p:txBody>
      </p:sp>
      <p:sp>
        <p:nvSpPr>
          <p:cNvPr id="195" name="Google Shape;195;p2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8" name="Google Shape;124;p15">
            <a:extLst>
              <a:ext uri="{FF2B5EF4-FFF2-40B4-BE49-F238E27FC236}">
                <a16:creationId xmlns:a16="http://schemas.microsoft.com/office/drawing/2014/main" id="{BA005C40-1D14-8242-810F-F520699BA1FE}"/>
              </a:ext>
            </a:extLst>
          </p:cNvPr>
          <p:cNvSpPr txBox="1">
            <a:spLocks/>
          </p:cNvSpPr>
          <p:nvPr/>
        </p:nvSpPr>
        <p:spPr>
          <a:xfrm>
            <a:off x="1104900" y="1263316"/>
            <a:ext cx="7463790" cy="29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* Download all the patient notes by MRN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* Search for “immigrant” related keywords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* Match with the missing patients and seeing if any new ones come up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i="1" dirty="0">
                <a:solidFill>
                  <a:schemeClr val="tx1"/>
                </a:solidFill>
              </a:rPr>
              <a:t>Unfortunately…</a:t>
            </a:r>
            <a:r>
              <a:rPr lang="en-US" sz="2000" dirty="0">
                <a:solidFill>
                  <a:schemeClr val="tx1"/>
                </a:solidFill>
              </a:rPr>
              <a:t>no new data from this</a:t>
            </a:r>
            <a:endParaRPr lang="en-US" sz="2000" i="1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481037-B687-7E41-BB14-6FCBCE191F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565" t="24371"/>
          <a:stretch/>
        </p:blipFill>
        <p:spPr>
          <a:xfrm>
            <a:off x="7539299" y="0"/>
            <a:ext cx="1600201" cy="16273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Next steps in analysis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1753950" y="2241950"/>
            <a:ext cx="2378700" cy="1443300"/>
          </a:xfrm>
          <a:prstGeom prst="chevron">
            <a:avLst>
              <a:gd name="adj" fmla="val 2548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Positive Counts</a:t>
            </a:r>
            <a:endParaRPr sz="18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18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3853636" y="2241950"/>
            <a:ext cx="2378700" cy="1443300"/>
          </a:xfrm>
          <a:prstGeom prst="chevron">
            <a:avLst>
              <a:gd name="adj" fmla="val 254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Fill in Missing data?</a:t>
            </a:r>
            <a:endParaRPr sz="18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251;p29">
            <a:extLst>
              <a:ext uri="{FF2B5EF4-FFF2-40B4-BE49-F238E27FC236}">
                <a16:creationId xmlns:a16="http://schemas.microsoft.com/office/drawing/2014/main" id="{C455CF9F-1326-CA42-BB7D-11DD3436D2F0}"/>
              </a:ext>
            </a:extLst>
          </p:cNvPr>
          <p:cNvSpPr/>
          <p:nvPr/>
        </p:nvSpPr>
        <p:spPr>
          <a:xfrm>
            <a:off x="5953322" y="2241950"/>
            <a:ext cx="2378700" cy="1443300"/>
          </a:xfrm>
          <a:prstGeom prst="chevron">
            <a:avLst>
              <a:gd name="adj" fmla="val 2548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Death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counts</a:t>
            </a:r>
            <a:endParaRPr sz="18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1104899" y="276075"/>
            <a:ext cx="7560635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Life Status Among COVID-19 positive patients</a:t>
            </a:r>
            <a:endParaRPr dirty="0"/>
          </a:p>
        </p:txBody>
      </p:sp>
      <p:sp>
        <p:nvSpPr>
          <p:cNvPr id="145" name="Google Shape;145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0EEC5E1-01C3-6143-9C94-9EE7C9AA4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5174"/>
            <a:ext cx="80349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A3D3162-F94C-1D44-80F4-FFA0F091D67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728579" y="611327"/>
            <a:ext cx="8056526" cy="4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CFD75CD-2E63-0C4E-8FA8-B58E4497D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17443"/>
            <a:ext cx="771872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E2F94-1397-4C4D-A02E-7C6CC1F56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7758" y="993306"/>
            <a:ext cx="65318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171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2F1FB2-BE63-0745-838D-B9862C95D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886" y="1217443"/>
            <a:ext cx="5749385" cy="35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79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ctrTitle" idx="4294967295"/>
          </p:nvPr>
        </p:nvSpPr>
        <p:spPr>
          <a:xfrm>
            <a:off x="4863530" y="821350"/>
            <a:ext cx="4059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8700"/>
                </a:solidFill>
              </a:rPr>
              <a:t>Introductions</a:t>
            </a:r>
            <a:endParaRPr sz="6000" dirty="0">
              <a:solidFill>
                <a:srgbClr val="FF8700"/>
              </a:solidFill>
            </a:endParaRPr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4294967295"/>
          </p:nvPr>
        </p:nvSpPr>
        <p:spPr>
          <a:xfrm>
            <a:off x="5051819" y="1784400"/>
            <a:ext cx="3823200" cy="2537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FFFF"/>
                </a:solidFill>
              </a:rPr>
              <a:t>Amy Ly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FFFF"/>
                </a:solidFill>
              </a:rPr>
              <a:t>Sarah Reyes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FFFF"/>
                </a:solidFill>
              </a:rPr>
              <a:t>Aliyah Rodriguez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</a:rPr>
              <a:t>Dr. </a:t>
            </a:r>
            <a:r>
              <a:rPr lang="en-US" sz="2000" dirty="0" err="1">
                <a:solidFill>
                  <a:srgbClr val="FFFFFF"/>
                </a:solidFill>
              </a:rPr>
              <a:t>Shibani</a:t>
            </a:r>
            <a:r>
              <a:rPr lang="en-US" sz="2000" dirty="0">
                <a:solidFill>
                  <a:srgbClr val="FFFFFF"/>
                </a:solidFill>
              </a:rPr>
              <a:t> Mukerji’s Lab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2000" dirty="0">
                <a:solidFill>
                  <a:srgbClr val="FFFFFF"/>
                </a:solidFill>
              </a:rPr>
              <a:t>Neuro-infectious disease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2000" dirty="0">
                <a:solidFill>
                  <a:srgbClr val="FFFFFF"/>
                </a:solidFill>
              </a:rPr>
              <a:t>COVID-19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25" name="Google Shape;125;p1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26" name="Google Shape;126;p15" descr="10.jpg"/>
          <p:cNvPicPr preferRelativeResize="0"/>
          <p:nvPr/>
        </p:nvPicPr>
        <p:blipFill rotWithShape="1">
          <a:blip r:embed="rId3">
            <a:alphaModFix/>
          </a:blip>
          <a:srcRect l="11422" t="22161" r="20220" b="9481"/>
          <a:stretch/>
        </p:blipFill>
        <p:spPr>
          <a:xfrm flipH="1">
            <a:off x="982119" y="731700"/>
            <a:ext cx="3742800" cy="2105400"/>
          </a:xfrm>
          <a:prstGeom prst="parallelogram">
            <a:avLst>
              <a:gd name="adj" fmla="val 51555"/>
            </a:avLst>
          </a:prstGeom>
          <a:noFill/>
          <a:ln>
            <a:noFill/>
          </a:ln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CBF7344D-2BD7-A742-85BB-7D921C7CF7DD}"/>
              </a:ext>
            </a:extLst>
          </p:cNvPr>
          <p:cNvSpPr/>
          <p:nvPr/>
        </p:nvSpPr>
        <p:spPr>
          <a:xfrm flipH="1">
            <a:off x="950076" y="515083"/>
            <a:ext cx="3806886" cy="2753073"/>
          </a:xfrm>
          <a:prstGeom prst="parallelogram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jumping in the air&#10;&#10;Description automatically generated">
            <a:extLst>
              <a:ext uri="{FF2B5EF4-FFF2-40B4-BE49-F238E27FC236}">
                <a16:creationId xmlns:a16="http://schemas.microsoft.com/office/drawing/2014/main" id="{DA85F0E3-6F01-4640-81B3-49277C0D6A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46" r="3588" b="48011"/>
          <a:stretch/>
        </p:blipFill>
        <p:spPr>
          <a:xfrm rot="10800000">
            <a:off x="941911" y="601043"/>
            <a:ext cx="3835984" cy="25811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Factors to focus on</a:t>
            </a:r>
            <a:endParaRPr dirty="0"/>
          </a:p>
        </p:txBody>
      </p:sp>
      <p:sp>
        <p:nvSpPr>
          <p:cNvPr id="201" name="Google Shape;201;p24"/>
          <p:cNvSpPr/>
          <p:nvPr/>
        </p:nvSpPr>
        <p:spPr>
          <a:xfrm>
            <a:off x="3450538" y="1315217"/>
            <a:ext cx="2008460" cy="1981436"/>
          </a:xfrm>
          <a:prstGeom prst="ellipse">
            <a:avLst/>
          </a:prstGeom>
          <a:solidFill>
            <a:schemeClr val="dk1">
              <a:alpha val="81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</a:p>
        </p:txBody>
      </p:sp>
      <p:sp>
        <p:nvSpPr>
          <p:cNvPr id="202" name="Google Shape;202;p24"/>
          <p:cNvSpPr/>
          <p:nvPr/>
        </p:nvSpPr>
        <p:spPr>
          <a:xfrm>
            <a:off x="1726686" y="1315217"/>
            <a:ext cx="2008460" cy="1981436"/>
          </a:xfrm>
          <a:prstGeom prst="ellipse">
            <a:avLst/>
          </a:prstGeom>
          <a:solidFill>
            <a:srgbClr val="FF8700">
              <a:alpha val="8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Immigrant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Status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5174390" y="1315217"/>
            <a:ext cx="2008460" cy="1981436"/>
          </a:xfrm>
          <a:prstGeom prst="ellipse">
            <a:avLst/>
          </a:prstGeom>
          <a:solidFill>
            <a:schemeClr val="accent6">
              <a:alpha val="79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Age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" name="Google Shape;201;p24">
            <a:extLst>
              <a:ext uri="{FF2B5EF4-FFF2-40B4-BE49-F238E27FC236}">
                <a16:creationId xmlns:a16="http://schemas.microsoft.com/office/drawing/2014/main" id="{53A50C7F-DCD5-CF40-BE69-BE88C4FECB1A}"/>
              </a:ext>
            </a:extLst>
          </p:cNvPr>
          <p:cNvSpPr/>
          <p:nvPr/>
        </p:nvSpPr>
        <p:spPr>
          <a:xfrm>
            <a:off x="2588612" y="2706870"/>
            <a:ext cx="2008460" cy="1981436"/>
          </a:xfrm>
          <a:prstGeom prst="ellipse">
            <a:avLst/>
          </a:prstGeom>
          <a:solidFill>
            <a:schemeClr val="accent6">
              <a:alpha val="7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Race</a:t>
            </a:r>
          </a:p>
        </p:txBody>
      </p:sp>
      <p:sp>
        <p:nvSpPr>
          <p:cNvPr id="10" name="Google Shape;202;p24">
            <a:extLst>
              <a:ext uri="{FF2B5EF4-FFF2-40B4-BE49-F238E27FC236}">
                <a16:creationId xmlns:a16="http://schemas.microsoft.com/office/drawing/2014/main" id="{B1AF7649-8768-4C46-B945-08C25A637076}"/>
              </a:ext>
            </a:extLst>
          </p:cNvPr>
          <p:cNvSpPr/>
          <p:nvPr/>
        </p:nvSpPr>
        <p:spPr>
          <a:xfrm>
            <a:off x="4312464" y="2724800"/>
            <a:ext cx="2008460" cy="1981436"/>
          </a:xfrm>
          <a:prstGeom prst="ellipse">
            <a:avLst/>
          </a:prstGeom>
          <a:solidFill>
            <a:schemeClr val="accent2">
              <a:alpha val="89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Ethnicity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33359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1104899" y="276075"/>
            <a:ext cx="7560635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Race and Ethnicity on COVID-19 Positive Patients</a:t>
            </a:r>
            <a:endParaRPr dirty="0"/>
          </a:p>
        </p:txBody>
      </p:sp>
      <p:sp>
        <p:nvSpPr>
          <p:cNvPr id="145" name="Google Shape;145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0EEC5E1-01C3-6143-9C94-9EE7C9AA4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5174"/>
            <a:ext cx="80349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A3D3162-F94C-1D44-80F4-FFA0F091D67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728579" y="611327"/>
            <a:ext cx="8056526" cy="4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CFD75CD-2E63-0C4E-8FA8-B58E4497D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17443"/>
            <a:ext cx="771872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6E2F94-1397-4C4D-A02E-7C6CC1F56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7758" y="993306"/>
            <a:ext cx="65318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6AD3E5-D12C-1E4D-B1C3-44305A4C3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39" y="1576717"/>
            <a:ext cx="4998119" cy="307198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358F53-E0AE-EF4B-9937-E86EBA780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953" y="1593936"/>
            <a:ext cx="4835047" cy="305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94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ctrTitle" idx="4294967295"/>
          </p:nvPr>
        </p:nvSpPr>
        <p:spPr>
          <a:xfrm>
            <a:off x="4863530" y="821350"/>
            <a:ext cx="4059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8700"/>
                </a:solidFill>
              </a:rPr>
              <a:t>Onwards</a:t>
            </a:r>
            <a:endParaRPr sz="6000" dirty="0">
              <a:solidFill>
                <a:srgbClr val="FF8700"/>
              </a:solidFill>
            </a:endParaRPr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4294967295"/>
          </p:nvPr>
        </p:nvSpPr>
        <p:spPr>
          <a:xfrm>
            <a:off x="5051819" y="1784400"/>
            <a:ext cx="3823200" cy="787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</a:rPr>
              <a:t>What’s the story?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25" name="Google Shape;125;p1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26" name="Google Shape;126;p15" descr="10.jpg"/>
          <p:cNvPicPr preferRelativeResize="0"/>
          <p:nvPr/>
        </p:nvPicPr>
        <p:blipFill rotWithShape="1">
          <a:blip r:embed="rId3">
            <a:alphaModFix/>
          </a:blip>
          <a:srcRect l="11422" t="22161" r="20220" b="9481"/>
          <a:stretch/>
        </p:blipFill>
        <p:spPr>
          <a:xfrm flipH="1">
            <a:off x="982119" y="731700"/>
            <a:ext cx="3742800" cy="2105400"/>
          </a:xfrm>
          <a:prstGeom prst="parallelogram">
            <a:avLst>
              <a:gd name="adj" fmla="val 51555"/>
            </a:avLst>
          </a:prstGeom>
          <a:noFill/>
          <a:ln>
            <a:noFill/>
          </a:ln>
        </p:spPr>
      </p:pic>
      <p:sp>
        <p:nvSpPr>
          <p:cNvPr id="8" name="Google Shape;124;p15">
            <a:extLst>
              <a:ext uri="{FF2B5EF4-FFF2-40B4-BE49-F238E27FC236}">
                <a16:creationId xmlns:a16="http://schemas.microsoft.com/office/drawing/2014/main" id="{977FE192-B553-4949-922B-3264B80E4086}"/>
              </a:ext>
            </a:extLst>
          </p:cNvPr>
          <p:cNvSpPr txBox="1">
            <a:spLocks/>
          </p:cNvSpPr>
          <p:nvPr/>
        </p:nvSpPr>
        <p:spPr>
          <a:xfrm>
            <a:off x="1154430" y="3144620"/>
            <a:ext cx="7463790" cy="1393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Char char="▸"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Char char="▹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Char char="▹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2000" dirty="0">
                <a:solidFill>
                  <a:srgbClr val="FFFFFF"/>
                </a:solidFill>
              </a:rPr>
              <a:t>Beyond MA </a:t>
            </a:r>
            <a:r>
              <a:rPr lang="en-US" sz="2000" dirty="0">
                <a:solidFill>
                  <a:srgbClr val="FFFFFF"/>
                </a:solidFill>
                <a:sym typeface="Wingdings" pitchFamily="2" charset="2"/>
              </a:rPr>
              <a:t> bigger picture</a:t>
            </a:r>
          </a:p>
          <a:p>
            <a:pPr marL="0" indent="0">
              <a:buFont typeface="Roboto"/>
              <a:buNone/>
            </a:pPr>
            <a:r>
              <a:rPr lang="en-US" sz="2000" dirty="0">
                <a:solidFill>
                  <a:srgbClr val="FFFFFF"/>
                </a:solidFill>
                <a:sym typeface="Wingdings" pitchFamily="2" charset="2"/>
              </a:rPr>
              <a:t>Lots of datasets out there!</a:t>
            </a:r>
          </a:p>
          <a:p>
            <a:pPr marL="0" indent="0">
              <a:buFont typeface="Roboto"/>
              <a:buNone/>
            </a:pPr>
            <a:r>
              <a:rPr lang="en-US" sz="2000" dirty="0">
                <a:solidFill>
                  <a:srgbClr val="FFFFFF"/>
                </a:solidFill>
                <a:sym typeface="Wingdings" pitchFamily="2" charset="2"/>
              </a:rPr>
              <a:t>Go and wrangle the data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78872-26FE-BD48-9C26-67C9B3DC5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39" y="2763218"/>
            <a:ext cx="3051810" cy="215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75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/>
          <p:nvPr/>
        </p:nvSpPr>
        <p:spPr>
          <a:xfrm>
            <a:off x="912200" y="874082"/>
            <a:ext cx="8155305" cy="3885008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title" idx="4294967295"/>
          </p:nvPr>
        </p:nvSpPr>
        <p:spPr>
          <a:xfrm>
            <a:off x="1104900" y="0"/>
            <a:ext cx="67245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World at Large</a:t>
            </a:r>
            <a:endParaRPr dirty="0"/>
          </a:p>
        </p:txBody>
      </p:sp>
      <p:sp>
        <p:nvSpPr>
          <p:cNvPr id="218" name="Google Shape;218;p26"/>
          <p:cNvSpPr/>
          <p:nvPr/>
        </p:nvSpPr>
        <p:spPr>
          <a:xfrm>
            <a:off x="2285349" y="1538450"/>
            <a:ext cx="978299" cy="394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Roboto"/>
                <a:ea typeface="Roboto"/>
                <a:cs typeface="Roboto"/>
                <a:sym typeface="Roboto"/>
              </a:rPr>
              <a:t>Boston, MA</a:t>
            </a:r>
            <a:endParaRPr sz="1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447B0C-E31C-9648-AB1B-A43A7A6766DD}"/>
              </a:ext>
            </a:extLst>
          </p:cNvPr>
          <p:cNvSpPr txBox="1"/>
          <p:nvPr/>
        </p:nvSpPr>
        <p:spPr>
          <a:xfrm>
            <a:off x="3844258" y="4235870"/>
            <a:ext cx="3177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https://covidactnow.org/?s=870170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https://ourworldindata.org/coronavirus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ctrTitle" idx="4294967295"/>
          </p:nvPr>
        </p:nvSpPr>
        <p:spPr>
          <a:xfrm>
            <a:off x="1033300" y="1583350"/>
            <a:ext cx="6672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THANKS!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4294967295"/>
          </p:nvPr>
        </p:nvSpPr>
        <p:spPr>
          <a:xfrm>
            <a:off x="1033300" y="2630575"/>
            <a:ext cx="4620525" cy="1542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</a:rPr>
              <a:t>Any questions?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aly2@mgh.</a:t>
            </a:r>
            <a:r>
              <a:rPr lang="en-US" sz="2400" dirty="0" err="1">
                <a:solidFill>
                  <a:schemeClr val="lt1"/>
                </a:solidFill>
              </a:rPr>
              <a:t>harvard.edu</a:t>
            </a:r>
            <a:endParaRPr lang="en-US" sz="2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lt1"/>
                </a:solidFill>
              </a:rPr>
              <a:t>amy.ly@tufts.edu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26FCA-621E-484E-987D-DB34723A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456" y="1"/>
            <a:ext cx="4301544" cy="3098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666496-6240-C741-AF24-8A5C2682D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844" y="3248543"/>
            <a:ext cx="3809156" cy="17939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ctrTitle" idx="4294967295"/>
          </p:nvPr>
        </p:nvSpPr>
        <p:spPr>
          <a:xfrm>
            <a:off x="1204094" y="139589"/>
            <a:ext cx="4708216" cy="11579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</a:rPr>
              <a:t>KEY GOALS</a:t>
            </a:r>
            <a:endParaRPr sz="7200" dirty="0">
              <a:solidFill>
                <a:schemeClr val="accent1"/>
              </a:solidFill>
            </a:endParaRPr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4294967295"/>
          </p:nvPr>
        </p:nvSpPr>
        <p:spPr>
          <a:xfrm>
            <a:off x="1090700" y="1458410"/>
            <a:ext cx="5074431" cy="2966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2400" dirty="0"/>
              <a:t>More on COVID-19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2400" dirty="0"/>
              <a:t>Learn more about neuroinfectious diseases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2400" dirty="0"/>
              <a:t>Practice working with larger datasets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2400" dirty="0"/>
              <a:t>Learning R</a:t>
            </a:r>
            <a:endParaRPr sz="2400" dirty="0"/>
          </a:p>
        </p:txBody>
      </p:sp>
      <p:grpSp>
        <p:nvGrpSpPr>
          <p:cNvPr id="152" name="Google Shape;152;p19"/>
          <p:cNvGrpSpPr/>
          <p:nvPr/>
        </p:nvGrpSpPr>
        <p:grpSpPr>
          <a:xfrm>
            <a:off x="6759209" y="507618"/>
            <a:ext cx="1645833" cy="1645812"/>
            <a:chOff x="6643075" y="3664250"/>
            <a:chExt cx="407950" cy="407975"/>
          </a:xfrm>
        </p:grpSpPr>
        <p:sp>
          <p:nvSpPr>
            <p:cNvPr id="153" name="Google Shape;153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19"/>
          <p:cNvGrpSpPr/>
          <p:nvPr/>
        </p:nvGrpSpPr>
        <p:grpSpPr>
          <a:xfrm rot="-587494">
            <a:off x="6662475" y="2367985"/>
            <a:ext cx="676638" cy="676644"/>
            <a:chOff x="576250" y="4319400"/>
            <a:chExt cx="442075" cy="442050"/>
          </a:xfrm>
        </p:grpSpPr>
        <p:sp>
          <p:nvSpPr>
            <p:cNvPr id="156" name="Google Shape;156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19"/>
          <p:cNvSpPr/>
          <p:nvPr/>
        </p:nvSpPr>
        <p:spPr>
          <a:xfrm>
            <a:off x="6365361" y="887713"/>
            <a:ext cx="257246" cy="24562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9"/>
          <p:cNvSpPr/>
          <p:nvPr/>
        </p:nvSpPr>
        <p:spPr>
          <a:xfrm rot="2697415">
            <a:off x="8060604" y="2145273"/>
            <a:ext cx="390522" cy="37288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8369546" y="1932400"/>
            <a:ext cx="156409" cy="14941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9"/>
          <p:cNvSpPr/>
          <p:nvPr/>
        </p:nvSpPr>
        <p:spPr>
          <a:xfrm rot="1279885">
            <a:off x="6187127" y="1628627"/>
            <a:ext cx="156402" cy="14939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ctrTitle" idx="4294967295"/>
          </p:nvPr>
        </p:nvSpPr>
        <p:spPr>
          <a:xfrm>
            <a:off x="1204093" y="139589"/>
            <a:ext cx="4961037" cy="11579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</a:rPr>
              <a:t>GOALS (</a:t>
            </a:r>
            <a:r>
              <a:rPr lang="en" sz="7200" err="1">
                <a:solidFill>
                  <a:schemeClr val="accent1"/>
                </a:solidFill>
              </a:rPr>
              <a:t>cont</a:t>
            </a:r>
            <a:r>
              <a:rPr lang="en" sz="7200">
                <a:solidFill>
                  <a:schemeClr val="accent1"/>
                </a:solidFill>
              </a:rPr>
              <a:t>)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4294967295"/>
          </p:nvPr>
        </p:nvSpPr>
        <p:spPr>
          <a:xfrm>
            <a:off x="969473" y="1458410"/>
            <a:ext cx="5074431" cy="2966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-US" sz="2400"/>
              <a:t>Validations</a:t>
            </a:r>
          </a:p>
          <a:p>
            <a:pPr marL="342900" indent="-342900">
              <a:buFontTx/>
              <a:buChar char="-"/>
            </a:pPr>
            <a:r>
              <a:rPr lang="en-US" sz="2400"/>
              <a:t>Understand how research labs functions </a:t>
            </a:r>
          </a:p>
          <a:p>
            <a:pPr marL="342900" indent="-342900">
              <a:buFontTx/>
              <a:buChar char="-"/>
            </a:pPr>
            <a:endParaRPr lang="en-US" sz="2400"/>
          </a:p>
          <a:p>
            <a:pPr marL="342900" indent="-342900">
              <a:buFontTx/>
              <a:buChar char="-"/>
            </a:pPr>
            <a:r>
              <a:rPr lang="en-US" sz="2400" dirty="0"/>
              <a:t>Learn how to work with data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The importance of accurate research</a:t>
            </a:r>
          </a:p>
        </p:txBody>
      </p:sp>
      <p:grpSp>
        <p:nvGrpSpPr>
          <p:cNvPr id="152" name="Google Shape;152;p19"/>
          <p:cNvGrpSpPr/>
          <p:nvPr/>
        </p:nvGrpSpPr>
        <p:grpSpPr>
          <a:xfrm>
            <a:off x="6759209" y="507618"/>
            <a:ext cx="1645833" cy="1645812"/>
            <a:chOff x="6643075" y="3664250"/>
            <a:chExt cx="407950" cy="407975"/>
          </a:xfrm>
        </p:grpSpPr>
        <p:sp>
          <p:nvSpPr>
            <p:cNvPr id="153" name="Google Shape;153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19"/>
          <p:cNvGrpSpPr/>
          <p:nvPr/>
        </p:nvGrpSpPr>
        <p:grpSpPr>
          <a:xfrm rot="-587494">
            <a:off x="6662475" y="2367985"/>
            <a:ext cx="676638" cy="676644"/>
            <a:chOff x="576250" y="4319400"/>
            <a:chExt cx="442075" cy="442050"/>
          </a:xfrm>
        </p:grpSpPr>
        <p:sp>
          <p:nvSpPr>
            <p:cNvPr id="156" name="Google Shape;156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22222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19"/>
          <p:cNvSpPr/>
          <p:nvPr/>
        </p:nvSpPr>
        <p:spPr>
          <a:xfrm>
            <a:off x="6365361" y="887713"/>
            <a:ext cx="257246" cy="24562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9"/>
          <p:cNvSpPr/>
          <p:nvPr/>
        </p:nvSpPr>
        <p:spPr>
          <a:xfrm rot="2697415">
            <a:off x="8060604" y="2145273"/>
            <a:ext cx="390522" cy="37288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8369546" y="1932400"/>
            <a:ext cx="156409" cy="14941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9"/>
          <p:cNvSpPr/>
          <p:nvPr/>
        </p:nvSpPr>
        <p:spPr>
          <a:xfrm rot="1279885">
            <a:off x="6187127" y="1628627"/>
            <a:ext cx="156402" cy="14939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9095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Formulating a question</a:t>
            </a:r>
            <a:endParaRPr dirty="0"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do I want to focus on?</a:t>
            </a:r>
            <a:endParaRPr dirty="0"/>
          </a:p>
        </p:txBody>
      </p:sp>
      <p:sp>
        <p:nvSpPr>
          <p:cNvPr id="133" name="Google Shape;133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Possible COVID-19 Questions</a:t>
            </a:r>
            <a:endParaRPr dirty="0"/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705375" y="1349549"/>
            <a:ext cx="3877200" cy="3335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 dirty="0">
                <a:highlight>
                  <a:schemeClr val="accent1"/>
                </a:highlight>
              </a:rPr>
              <a:t>Social behavior</a:t>
            </a:r>
            <a:endParaRPr sz="1600" dirty="0">
              <a:highlight>
                <a:schemeClr val="accent1"/>
              </a:highlight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600" dirty="0"/>
              <a:t>How closely are people following their cities restrictions?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600" dirty="0"/>
              <a:t>What factors might have an impact on their behavior?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600" dirty="0"/>
              <a:t>How have people’s behaviors changed over the course of quarantine? </a:t>
            </a:r>
          </a:p>
        </p:txBody>
      </p:sp>
      <p:sp>
        <p:nvSpPr>
          <p:cNvPr id="116" name="Google Shape;116;p14"/>
          <p:cNvSpPr txBox="1">
            <a:spLocks noGrp="1"/>
          </p:cNvSpPr>
          <p:nvPr>
            <p:ph type="body" idx="2"/>
          </p:nvPr>
        </p:nvSpPr>
        <p:spPr>
          <a:xfrm>
            <a:off x="4809306" y="1349549"/>
            <a:ext cx="3877200" cy="30336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 dirty="0">
                <a:highlight>
                  <a:schemeClr val="accent1"/>
                </a:highlight>
              </a:rPr>
              <a:t>Measurable data</a:t>
            </a:r>
          </a:p>
          <a:p>
            <a:pPr marL="285750" lvl="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Positive counts + death counts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age ranges?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race?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township?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 Frequencies over the course of quarantine?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Effect of immigrant status?</a:t>
            </a:r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B57626-C1F9-6143-8DCF-6932A5BBD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4" t="4042" r="5992" b="6424"/>
          <a:stretch/>
        </p:blipFill>
        <p:spPr>
          <a:xfrm>
            <a:off x="7699216" y="0"/>
            <a:ext cx="1483056" cy="148305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457EFD-C069-B94E-B0BB-4F6CD3768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956" y="272850"/>
            <a:ext cx="1830260" cy="749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Factors to focus on</a:t>
            </a:r>
            <a:endParaRPr dirty="0"/>
          </a:p>
        </p:txBody>
      </p:sp>
      <p:sp>
        <p:nvSpPr>
          <p:cNvPr id="201" name="Google Shape;201;p24"/>
          <p:cNvSpPr/>
          <p:nvPr/>
        </p:nvSpPr>
        <p:spPr>
          <a:xfrm>
            <a:off x="3450538" y="1315217"/>
            <a:ext cx="2008460" cy="1981436"/>
          </a:xfrm>
          <a:prstGeom prst="ellipse">
            <a:avLst/>
          </a:prstGeom>
          <a:solidFill>
            <a:schemeClr val="dk1">
              <a:alpha val="81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</a:p>
        </p:txBody>
      </p:sp>
      <p:sp>
        <p:nvSpPr>
          <p:cNvPr id="202" name="Google Shape;202;p24"/>
          <p:cNvSpPr/>
          <p:nvPr/>
        </p:nvSpPr>
        <p:spPr>
          <a:xfrm>
            <a:off x="1726686" y="1315217"/>
            <a:ext cx="2008460" cy="1981436"/>
          </a:xfrm>
          <a:prstGeom prst="ellipse">
            <a:avLst/>
          </a:prstGeom>
          <a:solidFill>
            <a:srgbClr val="FF8700">
              <a:alpha val="85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Immigrant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Status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5174390" y="1315217"/>
            <a:ext cx="2008460" cy="1981436"/>
          </a:xfrm>
          <a:prstGeom prst="ellipse">
            <a:avLst/>
          </a:prstGeom>
          <a:solidFill>
            <a:schemeClr val="accent6">
              <a:alpha val="79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Age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9" name="Google Shape;201;p24">
            <a:extLst>
              <a:ext uri="{FF2B5EF4-FFF2-40B4-BE49-F238E27FC236}">
                <a16:creationId xmlns:a16="http://schemas.microsoft.com/office/drawing/2014/main" id="{53A50C7F-DCD5-CF40-BE69-BE88C4FECB1A}"/>
              </a:ext>
            </a:extLst>
          </p:cNvPr>
          <p:cNvSpPr/>
          <p:nvPr/>
        </p:nvSpPr>
        <p:spPr>
          <a:xfrm>
            <a:off x="2588612" y="2706870"/>
            <a:ext cx="2008460" cy="1981436"/>
          </a:xfrm>
          <a:prstGeom prst="ellipse">
            <a:avLst/>
          </a:prstGeom>
          <a:solidFill>
            <a:schemeClr val="accent6">
              <a:alpha val="7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Race</a:t>
            </a:r>
          </a:p>
        </p:txBody>
      </p:sp>
      <p:sp>
        <p:nvSpPr>
          <p:cNvPr id="10" name="Google Shape;202;p24">
            <a:extLst>
              <a:ext uri="{FF2B5EF4-FFF2-40B4-BE49-F238E27FC236}">
                <a16:creationId xmlns:a16="http://schemas.microsoft.com/office/drawing/2014/main" id="{B1AF7649-8768-4C46-B945-08C25A637076}"/>
              </a:ext>
            </a:extLst>
          </p:cNvPr>
          <p:cNvSpPr/>
          <p:nvPr/>
        </p:nvSpPr>
        <p:spPr>
          <a:xfrm>
            <a:off x="4312464" y="2724800"/>
            <a:ext cx="2008460" cy="1981436"/>
          </a:xfrm>
          <a:prstGeom prst="ellipse">
            <a:avLst/>
          </a:prstGeom>
          <a:solidFill>
            <a:schemeClr val="accent2">
              <a:alpha val="89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Ethnicity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ctrTitle"/>
          </p:nvPr>
        </p:nvSpPr>
        <p:spPr>
          <a:xfrm>
            <a:off x="1028474" y="2345350"/>
            <a:ext cx="537232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with the data</a:t>
            </a:r>
            <a:endParaRPr dirty="0"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R and using large datasets</a:t>
            </a:r>
            <a:endParaRPr dirty="0"/>
          </a:p>
        </p:txBody>
      </p:sp>
      <p:sp>
        <p:nvSpPr>
          <p:cNvPr id="133" name="Google Shape;133;p16"/>
          <p:cNvSpPr txBox="1">
            <a:spLocks noGrp="1"/>
          </p:cNvSpPr>
          <p:nvPr>
            <p:ph type="sldNum" idx="4294967295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0766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>
            <a:spLocks noGrp="1"/>
          </p:cNvSpPr>
          <p:nvPr>
            <p:ph type="body" idx="1"/>
          </p:nvPr>
        </p:nvSpPr>
        <p:spPr>
          <a:xfrm>
            <a:off x="1050009" y="952376"/>
            <a:ext cx="7343100" cy="34208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As a data scientist, 90% of your time will be spent wrangling the data</a:t>
            </a:r>
            <a:endParaRPr dirty="0"/>
          </a:p>
        </p:txBody>
      </p:sp>
      <p:sp>
        <p:nvSpPr>
          <p:cNvPr id="6" name="Google Shape;115;p14">
            <a:extLst>
              <a:ext uri="{FF2B5EF4-FFF2-40B4-BE49-F238E27FC236}">
                <a16:creationId xmlns:a16="http://schemas.microsoft.com/office/drawing/2014/main" id="{D555711B-4C95-F943-87FC-F6533731F5A3}"/>
              </a:ext>
            </a:extLst>
          </p:cNvPr>
          <p:cNvSpPr txBox="1">
            <a:spLocks/>
          </p:cNvSpPr>
          <p:nvPr/>
        </p:nvSpPr>
        <p:spPr>
          <a:xfrm>
            <a:off x="5514349" y="678789"/>
            <a:ext cx="3481200" cy="2716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7" name="Google Shape;138;p17">
            <a:extLst>
              <a:ext uri="{FF2B5EF4-FFF2-40B4-BE49-F238E27FC236}">
                <a16:creationId xmlns:a16="http://schemas.microsoft.com/office/drawing/2014/main" id="{E9239409-C7C1-E744-AAAF-80036A939F93}"/>
              </a:ext>
            </a:extLst>
          </p:cNvPr>
          <p:cNvSpPr txBox="1">
            <a:spLocks/>
          </p:cNvSpPr>
          <p:nvPr/>
        </p:nvSpPr>
        <p:spPr>
          <a:xfrm>
            <a:off x="1142775" y="3925957"/>
            <a:ext cx="3339773" cy="66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Char char="▸"/>
              <a:defRPr sz="36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"/>
              <a:buChar char="▹"/>
              <a:defRPr sz="36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Roboto"/>
              <a:buChar char="▹"/>
              <a:defRPr sz="36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Roboto"/>
              <a:buChar char="▹"/>
              <a:defRPr sz="36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Roboto"/>
              <a:buChar char="▹"/>
              <a:defRPr sz="36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Roboto"/>
              <a:buChar char="▹"/>
              <a:defRPr sz="36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Roboto"/>
              <a:buChar char="▹"/>
              <a:defRPr sz="36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Roboto"/>
              <a:buChar char="▹"/>
              <a:defRPr sz="36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Roboto"/>
              <a:buChar char="▹"/>
              <a:defRPr sz="36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2400" dirty="0"/>
              <a:t>- Dr. </a:t>
            </a:r>
            <a:r>
              <a:rPr lang="en-US" sz="2400" dirty="0" err="1"/>
              <a:t>Shibani</a:t>
            </a:r>
            <a:r>
              <a:rPr lang="en-US" sz="2400" dirty="0"/>
              <a:t> Mukerji</a:t>
            </a:r>
          </a:p>
        </p:txBody>
      </p:sp>
      <p:sp>
        <p:nvSpPr>
          <p:cNvPr id="8" name="Google Shape;138;p17">
            <a:extLst>
              <a:ext uri="{FF2B5EF4-FFF2-40B4-BE49-F238E27FC236}">
                <a16:creationId xmlns:a16="http://schemas.microsoft.com/office/drawing/2014/main" id="{85C86F93-A031-9E4F-802D-ADCD0130DC2E}"/>
              </a:ext>
            </a:extLst>
          </p:cNvPr>
          <p:cNvSpPr txBox="1">
            <a:spLocks/>
          </p:cNvSpPr>
          <p:nvPr/>
        </p:nvSpPr>
        <p:spPr>
          <a:xfrm>
            <a:off x="2289089" y="44730"/>
            <a:ext cx="6467285" cy="66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Char char="▸"/>
              <a:defRPr sz="36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oboto"/>
              <a:buChar char="▹"/>
              <a:defRPr sz="36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Roboto"/>
              <a:buChar char="▹"/>
              <a:defRPr sz="36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Roboto"/>
              <a:buChar char="▹"/>
              <a:defRPr sz="36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Roboto"/>
              <a:buChar char="▹"/>
              <a:defRPr sz="36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Roboto"/>
              <a:buChar char="▹"/>
              <a:defRPr sz="36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Roboto"/>
              <a:buChar char="▹"/>
              <a:defRPr sz="36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Roboto"/>
              <a:buChar char="▹"/>
              <a:defRPr sz="36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Roboto"/>
              <a:buChar char="▹"/>
              <a:defRPr sz="36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 sz="2000" b="1" dirty="0"/>
              <a:t>Data wrangling: </a:t>
            </a:r>
            <a:r>
              <a:rPr lang="en-US" sz="2000" i="0" dirty="0"/>
              <a:t>preparing the data to be analyzed </a:t>
            </a:r>
            <a:endParaRPr lang="en-US" sz="20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lliam template">
  <a:themeElements>
    <a:clrScheme name="Custom 347">
      <a:dk1>
        <a:srgbClr val="222222"/>
      </a:dk1>
      <a:lt1>
        <a:srgbClr val="FFFFFF"/>
      </a:lt1>
      <a:dk2>
        <a:srgbClr val="666666"/>
      </a:dk2>
      <a:lt2>
        <a:srgbClr val="F3F3F3"/>
      </a:lt2>
      <a:accent1>
        <a:srgbClr val="FF8700"/>
      </a:accent1>
      <a:accent2>
        <a:srgbClr val="FFB840"/>
      </a:accent2>
      <a:accent3>
        <a:srgbClr val="333333"/>
      </a:accent3>
      <a:accent4>
        <a:srgbClr val="9B9796"/>
      </a:accent4>
      <a:accent5>
        <a:srgbClr val="C9C3BD"/>
      </a:accent5>
      <a:accent6>
        <a:srgbClr val="96C94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2882</TotalTime>
  <Words>1474</Words>
  <Application>Microsoft Macintosh PowerPoint</Application>
  <PresentationFormat>On-screen Show (16:9)</PresentationFormat>
  <Paragraphs>228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Roboto</vt:lpstr>
      <vt:lpstr>Arial</vt:lpstr>
      <vt:lpstr>Wingdings</vt:lpstr>
      <vt:lpstr>Dosis</vt:lpstr>
      <vt:lpstr>William template</vt:lpstr>
      <vt:lpstr>Mukerji Lab Internship Presentation 2020</vt:lpstr>
      <vt:lpstr>Introductions</vt:lpstr>
      <vt:lpstr>KEY GOALS</vt:lpstr>
      <vt:lpstr>GOALS (cont)</vt:lpstr>
      <vt:lpstr>Formulating a question</vt:lpstr>
      <vt:lpstr>Possible COVID-19 Questions</vt:lpstr>
      <vt:lpstr>Factors to focus on</vt:lpstr>
      <vt:lpstr>Working with the data</vt:lpstr>
      <vt:lpstr>PowerPoint Presentation</vt:lpstr>
      <vt:lpstr>Learning how to use R</vt:lpstr>
      <vt:lpstr>Available datasets – Pros and Cons</vt:lpstr>
      <vt:lpstr>Importance of Accuracy</vt:lpstr>
      <vt:lpstr>The Analysis</vt:lpstr>
      <vt:lpstr>Immigrant Status Among Patients Tested Positive for COVID-19</vt:lpstr>
      <vt:lpstr>How do we fill in the missing data?</vt:lpstr>
      <vt:lpstr>Immigrant Status Among Patients Tested Positive for COVID-19</vt:lpstr>
      <vt:lpstr>Combing through the Patient Record</vt:lpstr>
      <vt:lpstr>Next steps in analysis</vt:lpstr>
      <vt:lpstr>Life Status Among COVID-19 positive patients</vt:lpstr>
      <vt:lpstr>Factors to focus on</vt:lpstr>
      <vt:lpstr>Race and Ethnicity on COVID-19 Positive Patients</vt:lpstr>
      <vt:lpstr>Onwards</vt:lpstr>
      <vt:lpstr>The World at Large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Ly, Amy</cp:lastModifiedBy>
  <cp:revision>17</cp:revision>
  <dcterms:modified xsi:type="dcterms:W3CDTF">2021-06-09T12:45:52Z</dcterms:modified>
</cp:coreProperties>
</file>